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7" r:id="rId1"/>
    <p:sldMasterId id="2147483899" r:id="rId2"/>
  </p:sldMasterIdLst>
  <p:notesMasterIdLst>
    <p:notesMasterId r:id="rId24"/>
  </p:notesMasterIdLst>
  <p:sldIdLst>
    <p:sldId id="278" r:id="rId3"/>
    <p:sldId id="280" r:id="rId4"/>
    <p:sldId id="296" r:id="rId5"/>
    <p:sldId id="297" r:id="rId6"/>
    <p:sldId id="298" r:id="rId7"/>
    <p:sldId id="263" r:id="rId8"/>
    <p:sldId id="299" r:id="rId9"/>
    <p:sldId id="300" r:id="rId10"/>
    <p:sldId id="265" r:id="rId11"/>
    <p:sldId id="260" r:id="rId12"/>
    <p:sldId id="267" r:id="rId13"/>
    <p:sldId id="305" r:id="rId14"/>
    <p:sldId id="306" r:id="rId15"/>
    <p:sldId id="307" r:id="rId16"/>
    <p:sldId id="311" r:id="rId17"/>
    <p:sldId id="325" r:id="rId18"/>
    <p:sldId id="312" r:id="rId19"/>
    <p:sldId id="313" r:id="rId20"/>
    <p:sldId id="314" r:id="rId21"/>
    <p:sldId id="316" r:id="rId22"/>
    <p:sldId id="328" r:id="rId23"/>
  </p:sldIdLst>
  <p:sldSz cx="18288000" cy="10287000"/>
  <p:notesSz cx="7010400" cy="9296400"/>
  <p:embeddedFontLst>
    <p:embeddedFont>
      <p:font typeface="Algerian" panose="04020705040A02060702" pitchFamily="82" charset="0"/>
      <p:regular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Impact" panose="020B0806030902050204" pitchFamily="34" charset="0"/>
      <p:regular r:id="rId30"/>
    </p:embeddedFont>
    <p:embeddedFont>
      <p:font typeface="Overpass Light Bold" panose="020B0604020202020204" charset="0"/>
      <p:regular r:id="rId31"/>
    </p:embeddedFont>
    <p:embeddedFont>
      <p:font typeface="Rockwell" panose="02060603020205020403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745D"/>
    <a:srgbClr val="CDA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1455" autoAdjust="0"/>
  </p:normalViewPr>
  <p:slideViewPr>
    <p:cSldViewPr>
      <p:cViewPr varScale="1">
        <p:scale>
          <a:sx n="48" d="100"/>
          <a:sy n="48" d="100"/>
        </p:scale>
        <p:origin x="7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DEA4DD-A97F-49C4-BDF3-D9BEE50B6E5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92E9BE-EF9E-44CE-9724-C4DAEEDCB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E9BE-EF9E-44CE-9724-C4DAEEDCB6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E9BE-EF9E-44CE-9724-C4DAEEDCB6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E9BE-EF9E-44CE-9724-C4DAEEDCB6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E9BE-EF9E-44CE-9724-C4DAEEDCB6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E9BE-EF9E-44CE-9724-C4DAEEDCB6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2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1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18453"/>
            <a:ext cx="3943350" cy="86398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18453"/>
            <a:ext cx="11601450" cy="863984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4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429000"/>
            <a:ext cx="15544800" cy="17145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9372600"/>
            <a:ext cx="3810000" cy="685800"/>
          </a:xfrm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72600"/>
            <a:ext cx="3810000" cy="685800"/>
          </a:xfrm>
        </p:spPr>
        <p:txBody>
          <a:bodyPr/>
          <a:lstStyle>
            <a:lvl1pPr>
              <a:defRPr smtClean="0"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97D6E8-3D5F-48C3-A76E-21B6133B0178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0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B4D349-F349-4A19-8C1D-C3536FF43FB0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9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8B0611-0DE5-4FFF-941F-7C44C1652BD9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4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943100"/>
            <a:ext cx="7315200" cy="720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0800" y="1943100"/>
            <a:ext cx="7315200" cy="720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12CBD1-96BA-43B2-8D70-55B37448F7AF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CAFD73-EB2C-402C-83D9-AC905113AF23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0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B69EF-4C33-448E-A095-7E157971DE19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57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B3CCB-1301-4214-89BF-7A2B9A4B52BF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DD6D13-2FA3-4381-B0F4-584FE2EDD703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3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79B77D-D03F-4935-BEB2-5466EE9C3F08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4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7E627-F4D3-4E39-A2E1-BEAAB3F5901D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0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92200" y="342900"/>
            <a:ext cx="3733800" cy="880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342900"/>
            <a:ext cx="10896600" cy="880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74CCB7-3613-4F73-BEAC-F9D9D5F9996B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0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7" y="2768601"/>
            <a:ext cx="7406640" cy="6035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3"/>
            <a:ext cx="7406640" cy="6035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1"/>
            <a:ext cx="7406640" cy="5067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1"/>
            <a:ext cx="7406640" cy="5067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87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0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89678"/>
            <a:ext cx="3927765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78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29500"/>
            <a:ext cx="18283238" cy="2857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2614"/>
            <a:ext cx="18283238" cy="96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7612380"/>
            <a:ext cx="15170468" cy="123444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261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6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9501474"/>
            <a:ext cx="18287978" cy="99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89678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89678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89678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3ACD89-6307-4C58-8A31-3FA277B61B49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342900"/>
            <a:ext cx="149352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943100"/>
            <a:ext cx="149352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1" y="9372600"/>
            <a:ext cx="3511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100" b="0">
                <a:solidFill>
                  <a:schemeClr val="tx1"/>
                </a:solidFill>
                <a:effectLst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64427" y="9372600"/>
            <a:ext cx="53371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100" b="0">
                <a:solidFill>
                  <a:schemeClr val="tx1"/>
                </a:solidFill>
                <a:effectLst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14451" y="9372600"/>
            <a:ext cx="3511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 smtClean="0">
                <a:solidFill>
                  <a:schemeClr val="tx1"/>
                </a:solidFill>
              </a:defRPr>
            </a:lvl1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3ACD89-6307-4C58-8A31-3FA277B61B49}" type="slidenum">
              <a:rPr lang="en-US" smtClean="0">
                <a:solidFill>
                  <a:srgbClr val="000000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5pPr>
      <a:lvl6pPr marL="685800"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6pPr>
      <a:lvl7pPr marL="1371600"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7pPr>
      <a:lvl8pPr marL="2057400"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8pPr>
      <a:lvl9pPr marL="2743200" algn="l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enovo 23\Desktop\Main_Gate_thumb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18288000" cy="1028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LLEG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68" y="823020"/>
            <a:ext cx="2619581" cy="350199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86075" y="4750296"/>
            <a:ext cx="12515849" cy="1257300"/>
          </a:xfrm>
          <a:prstGeom prst="rect">
            <a:avLst/>
          </a:prstGeom>
          <a:solidFill>
            <a:schemeClr val="lt1">
              <a:alpha val="56000"/>
            </a:schemeClr>
          </a:solidFill>
          <a:ln/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L. D. Arts College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07596"/>
            <a:ext cx="18288000" cy="3291839"/>
          </a:xfrm>
          <a:prstGeom prst="rect">
            <a:avLst/>
          </a:prstGeom>
          <a:solidFill>
            <a:schemeClr val="tx1">
              <a:lumMod val="95000"/>
              <a:alpha val="57000"/>
            </a:schemeClr>
          </a:solidFill>
          <a:ln w="1270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Managed by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Ahmedabad Education Society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F8C6AB41-72FE-48F0-8774-2EC9159B3BDE}"/>
              </a:ext>
            </a:extLst>
          </p:cNvPr>
          <p:cNvGrpSpPr/>
          <p:nvPr/>
        </p:nvGrpSpPr>
        <p:grpSpPr>
          <a:xfrm>
            <a:off x="573361" y="1360267"/>
            <a:ext cx="846386" cy="8229600"/>
            <a:chOff x="-75411" y="0"/>
            <a:chExt cx="1128514" cy="10972800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7BF1F72B-7F4C-463D-B405-A4C77D365661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F00BEFB-D463-4C85-AE62-F4CEDE9AAEA4}"/>
                </a:ext>
              </a:extLst>
            </p:cNvPr>
            <p:cNvSpPr txBox="1"/>
            <p:nvPr/>
          </p:nvSpPr>
          <p:spPr>
            <a:xfrm rot="16200000">
              <a:off x="-4603260" y="5277942"/>
              <a:ext cx="10184211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spc="47" dirty="0">
                  <a:solidFill>
                    <a:srgbClr val="1A1B18"/>
                  </a:solidFill>
                  <a:latin typeface="Overpass Light Bold" panose="020B0604020202020204" charset="0"/>
                </a:rPr>
                <a:t> </a:t>
              </a:r>
            </a:p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86200" y="87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7898" y="876300"/>
            <a:ext cx="1597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Proposals for starting Self-financed Online Courses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193" y="2047156"/>
            <a:ext cx="15843448" cy="7017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Course on </a:t>
            </a:r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Spoken Sanskrit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en-US" sz="36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proposal for starting Online Certificate Courses in Spoken Sanskrit and the Philosophy of the Bhagavad Geeta.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Course on Counseling Skill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en-US" sz="36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To help individuals to improve their personal growth and learn  counseling skills, procedures, and how we are helping those people in our society who are facing mental health issues.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40085" y="414568"/>
            <a:ext cx="149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140085" y="41779"/>
            <a:ext cx="14284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Academic Activity Plan (Department wise)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78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17018"/>
              </p:ext>
            </p:extLst>
          </p:nvPr>
        </p:nvGraphicFramePr>
        <p:xfrm>
          <a:off x="1463352" y="757476"/>
          <a:ext cx="16288666" cy="88757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5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0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897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 No.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Dept.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Activity Plan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6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171450" marR="0" lvl="0" indent="-1714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89100" algn="l"/>
                        </a:tabLst>
                        <a:defRPr/>
                      </a:pP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Level Workshop on 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February 1, 2024, </a:t>
                      </a:r>
                      <a:r>
                        <a:rPr lang="en-IN" sz="1800" b="0" dirty="0"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Research Approaches in Humanities: Unveiling methodological diversity </a:t>
                      </a:r>
                      <a:endParaRPr lang="en-IN" sz="18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Hindi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171450" marR="0" lvl="0" indent="-1714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Hindi Diwas, Book Review and discussion of various works awarded By the Hindi Sahitya Academy 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Tulsi Jayanti </a:t>
                      </a:r>
                      <a:r>
                        <a:rPr lang="en-IN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Introduction and Exposure Given to Students about various Works of  Tulsidas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Sanskrit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285750" marR="0" lvl="0" indent="-2857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89100" algn="l"/>
                        </a:tabLst>
                        <a:defRPr/>
                      </a:pPr>
                      <a:r>
                        <a:rPr lang="en-IN" sz="1800" b="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Subject-Essence of Geeta</a:t>
                      </a: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DengXian" panose="02010600030101010101" pitchFamily="2" charset="-122"/>
                          <a:cs typeface="Times New Roman" pitchFamily="18" charset="0"/>
                        </a:rPr>
                        <a:t>, 30 Hours</a:t>
                      </a:r>
                      <a:r>
                        <a:rPr lang="en-IN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DengXian" panose="02010600030101010101" pitchFamily="2" charset="-122"/>
                          <a:cs typeface="Times New Roman" pitchFamily="18" charset="0"/>
                        </a:rPr>
                        <a:t>164 </a:t>
                      </a:r>
                      <a:r>
                        <a:rPr lang="en-IN" sz="1800" b="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Participants, </a:t>
                      </a: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DengXian" panose="02010600030101010101" pitchFamily="2" charset="-122"/>
                          <a:cs typeface="Times New Roman" pitchFamily="18" charset="0"/>
                        </a:rPr>
                        <a:t>Course Content-  18</a:t>
                      </a:r>
                      <a:r>
                        <a:rPr lang="en-US" sz="1800" b="0" kern="100" baseline="0" dirty="0">
                          <a:effectLst/>
                          <a:latin typeface="Times New Roman" pitchFamily="18" charset="0"/>
                          <a:ea typeface="DengXian" panose="02010600030101010101" pitchFamily="2" charset="-122"/>
                          <a:cs typeface="Times New Roman" pitchFamily="18" charset="0"/>
                        </a:rPr>
                        <a:t> Adhyay of Gyan, Karm, Bhakti Yog</a:t>
                      </a:r>
                      <a:r>
                        <a:rPr lang="en-IN" sz="1800" b="0" kern="100" baseline="0" dirty="0">
                          <a:effectLst/>
                          <a:latin typeface="Times New Roman" pitchFamily="18" charset="0"/>
                          <a:ea typeface="DengXian" panose="02010600030101010101" pitchFamily="2" charset="-122"/>
                          <a:cs typeface="Times New Roman" pitchFamily="18" charset="0"/>
                        </a:rPr>
                        <a:t>, </a:t>
                      </a:r>
                      <a:endParaRPr lang="en-IN" sz="1800" b="0" kern="100" dirty="0">
                        <a:effectLst/>
                        <a:latin typeface="Times New Roman" pitchFamily="18" charset="0"/>
                        <a:ea typeface="DengXia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89367"/>
                  </a:ext>
                </a:extLst>
              </a:tr>
              <a:tr h="542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 to National Forensic Science University, Gandhinagar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 to Gov. Mental Health Hospital Ahmedabad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40716"/>
                  </a:ext>
                </a:extLst>
              </a:tr>
              <a:tr h="1446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Study Visit</a:t>
                      </a: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108-EMRI Green Health Service-Ahmedabad</a:t>
                      </a:r>
                      <a:r>
                        <a:rPr lang="en-IN" sz="1600" b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Students Participation- 55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Heritage</a:t>
                      </a:r>
                      <a:r>
                        <a:rPr lang="en-US" sz="1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Walk, </a:t>
                      </a: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Old Ahmedabad  City,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Students Participation- 55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Environment Education Tour </a:t>
                      </a:r>
                      <a:r>
                        <a:rPr lang="en-IN" sz="1600" b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Bakor-</a:t>
                      </a:r>
                      <a:r>
                        <a:rPr lang="en-US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Mahisagar</a:t>
                      </a: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 District,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Students Participation- 58</a:t>
                      </a:r>
                    </a:p>
                    <a:p>
                      <a:pPr marL="285750" marR="0" lvl="0" indent="-2857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Education</a:t>
                      </a:r>
                      <a:r>
                        <a:rPr lang="en-US" sz="1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Visit </a:t>
                      </a:r>
                      <a:r>
                        <a:rPr lang="en-IN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Vibrant Gujarat(2023-24)-Gandhinagar,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Students Participation- 30</a:t>
                      </a:r>
                      <a:endParaRPr lang="en-IN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Education</a:t>
                      </a:r>
                      <a:r>
                        <a:rPr lang="en-US" sz="1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Visit, </a:t>
                      </a: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Bombay Stock Market-Ahmedabad,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Students Participation- 25</a:t>
                      </a:r>
                      <a:endParaRPr lang="en-IN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Vipassana Introduction Program</a:t>
                      </a:r>
                      <a:r>
                        <a:rPr lang="en-IN" sz="1600" b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L.D.Arts</a:t>
                      </a:r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 College,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Students Participation- 160</a:t>
                      </a:r>
                      <a:endParaRPr lang="en-IN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55386"/>
                  </a:ext>
                </a:extLst>
              </a:tr>
              <a:tr h="906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Science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eaLnBrk="1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 Lecture on “Centre-State Relations in India” by Dr. Hitesh Patel, Associate Professor at The Department of Political Science, Gujarat University in which more than 200 students participated.</a:t>
                      </a:r>
                    </a:p>
                    <a:p>
                      <a:pPr marL="285750" indent="-285750" algn="just" eaLnBrk="1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Political Science Quiz was organized in which more than 90 Students of both the mediums participated.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48015"/>
                  </a:ext>
                </a:extLst>
              </a:tr>
              <a:tr h="482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Visit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Sardar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Vallabhabhai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Patel National Memorial,  Ahmedabad.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Visit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L. D. Indology Museum,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Ahmedabad.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98129"/>
                  </a:ext>
                </a:extLst>
              </a:tr>
              <a:tr h="500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  <a:defRPr/>
                      </a:pPr>
                      <a:r>
                        <a:rPr lang="en-I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Tour</a:t>
                      </a: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Narmada Dam Site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02765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 Lecture- Exploring Diverse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Statistical Methods in Social Sciences Research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14860"/>
                  </a:ext>
                </a:extLst>
              </a:tr>
              <a:tr h="96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Gujarati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 Lecture on “</a:t>
                      </a:r>
                      <a:r>
                        <a:rPr lang="gu-IN" sz="1600" kern="1200" baseline="0" dirty="0">
                          <a:effectLst/>
                          <a:latin typeface="Times New Roman" panose="02020603050405020304" pitchFamily="18" charset="0"/>
                        </a:rPr>
                        <a:t>ગુજરાતી વિષયની જાહેર પરીક્ષાઓમાં ઉપયોગીતા</a:t>
                      </a: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IN" sz="16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 Lecture on “</a:t>
                      </a:r>
                      <a:r>
                        <a:rPr lang="gu-IN" sz="1600" kern="1200" baseline="0" dirty="0">
                          <a:effectLst/>
                          <a:latin typeface="Times New Roman" panose="02020603050405020304" pitchFamily="18" charset="0"/>
                        </a:rPr>
                        <a:t>અર્વાચીન કવિતા”</a:t>
                      </a:r>
                      <a:endParaRPr lang="en-US" sz="1600" kern="1200" baseline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Expert Lecture on “Translation Theories and Practices”.</a:t>
                      </a:r>
                      <a:endParaRPr lang="en-IN" sz="16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Celebration of “</a:t>
                      </a:r>
                      <a:r>
                        <a:rPr lang="gu-IN" sz="1600" kern="1200" baseline="0" dirty="0">
                          <a:effectLst/>
                          <a:latin typeface="Times New Roman" panose="02020603050405020304" pitchFamily="18" charset="0"/>
                        </a:rPr>
                        <a:t>માતૃભાષા ગૌરવદિન</a:t>
                      </a: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08497"/>
                  </a:ext>
                </a:extLst>
              </a:tr>
              <a:tr h="74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Workshop for Faculty Members on “Preparing Dynamic Presentation”.</a:t>
                      </a:r>
                      <a:endParaRPr lang="en-IN" sz="16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Expert Lecture on Artificial Intelligence.</a:t>
                      </a:r>
                      <a:endParaRPr lang="en-IN" sz="16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89162"/>
                  </a:ext>
                </a:extLst>
              </a:tr>
              <a:tr h="852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Sociology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Study Tour at Social Institute.</a:t>
                      </a:r>
                      <a:endParaRPr lang="en-IN" sz="16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 Lecture on Social Issues.</a:t>
                      </a:r>
                    </a:p>
                    <a:p>
                      <a:pPr marL="171450" lvl="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Tour.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1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59171" y="17318"/>
            <a:ext cx="14242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Various Co-curricular Activities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22575"/>
            <a:ext cx="15621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78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3807" y="1104900"/>
            <a:ext cx="14242915" cy="79221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lvl="1" algn="just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College promotes the participation of students in various extension activities through : 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NSS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NCC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activities</a:t>
            </a:r>
          </a:p>
          <a:p>
            <a:pPr marL="6350" lvl="1" algn="just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Activities :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Alumni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CWDC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cell 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Geeta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Slok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Gaan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Elocution Competition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Mahadev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Desai Elocution Competition</a:t>
            </a:r>
          </a:p>
          <a:p>
            <a:pPr marL="1371600" lvl="2" indent="-457200" algn="just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Function and Prize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7061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40085" y="411803"/>
            <a:ext cx="149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04999" y="0"/>
            <a:ext cx="15316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Co-curricular Activity Plan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78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54338"/>
              </p:ext>
            </p:extLst>
          </p:nvPr>
        </p:nvGraphicFramePr>
        <p:xfrm>
          <a:off x="1905000" y="998528"/>
          <a:ext cx="15316200" cy="7584328"/>
        </p:xfrm>
        <a:graphic>
          <a:graphicData uri="http://schemas.openxmlformats.org/drawingml/2006/table">
            <a:tbl>
              <a:tblPr/>
              <a:tblGrid>
                <a:gridCol w="100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78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</a:rPr>
                        <a:t>Sr. No.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hruti" panose="020B0502040204020203" pitchFamily="34" charset="0"/>
                        </a:rPr>
                        <a:t>Co-curricular Activity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hruti" panose="020B0502040204020203" pitchFamily="34" charset="0"/>
                        </a:rPr>
                        <a:t>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July-23	  Orientation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for New Students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July-23	  Tree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Plantation Drive.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Aug-23	  Celebration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Independence Day.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Aug-23	  Visit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Old age House and Slum Areas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Aug-23             Celebration of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Rakshabandhan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Sept-23           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Teacher’s Day Celebration.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Sept-23             Seminar on Personality Development.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Oct-23              Traffic and HIV/AIDS and Thalassemia Awareness Program.  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Oct-23               Gram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Janjagruti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Camp.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Dec-23	  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Winter wear Cloths Distribution in Slum Areas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Jan-24                Cleanliness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Drive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Feb-24               Blood Donation camp.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Mar-24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Inter College Camp.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July-23	   Tree plantation Drive.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Aug-23	   Flag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Hosting on Independence day.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Sep-23	   Guest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Lecture on Entry and benefits of Armed Forces.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Oct-23	   Cleanliness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Drive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Jan-24	   Flag Hosting on Republic Day. 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Jan-24               Guest Lecture on Disaster Management.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July-23               Registration for Gujarat Uni. Sports Competition.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Aug-23	    Selection Trial of students for Outdoor and Indoor games.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Oct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-23	 Students Participation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Gujarat University Sports Competition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25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40085" y="411803"/>
            <a:ext cx="149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819122" y="190500"/>
            <a:ext cx="1562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Co-curricular Activity Plan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78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41550"/>
              </p:ext>
            </p:extLst>
          </p:nvPr>
        </p:nvGraphicFramePr>
        <p:xfrm>
          <a:off x="1607127" y="1021495"/>
          <a:ext cx="15475085" cy="6056493"/>
        </p:xfrm>
        <a:graphic>
          <a:graphicData uri="http://schemas.openxmlformats.org/drawingml/2006/table">
            <a:tbl>
              <a:tblPr/>
              <a:tblGrid>
                <a:gridCol w="88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93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 No.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Activity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Co-curricular Activity 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Cultural Activity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 to Dec-23	Selection trials and participation in Gujarat University Athletics Games and  Other  Competitions.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July-23	    Inter-Class competition for literary, fine arts, drama and music events.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Aug-23	    Participation in the Gujarat University youth Festival at the zonal and inter Zonal levels.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Jan-24	    Celebration of days such as Executive Day, Tradition Day,  Role Model Day, Environment Day and Peace Day etc.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Jan-24	    Participation in inter Collegiate competitions in Mahadev Desai 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Jan-24                Elocution  Contest, Gita Jayanti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Slok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Gan &amp; Elocution competition.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Feb-24	   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Culfest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Celebration of the college. 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Placement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Jan-23                 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Expert Lecture on Tips on Personality grooming and Interview Skills.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002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Feb-23                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approach different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Companies for Placement and conducting Campus placement activities. 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71467"/>
                  </a:ext>
                </a:extLst>
              </a:tr>
              <a:tr h="1628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Alumni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Jan-23	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meeting with the members.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Feb-23	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strengthen Alumni, to organize a program of Alumni with current Students.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Feb-23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raise the funds for welfare of students and college development.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9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2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2906949"/>
            <a:ext cx="14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	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49553" y="549166"/>
            <a:ext cx="148646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95857"/>
              </p:ext>
            </p:extLst>
          </p:nvPr>
        </p:nvGraphicFramePr>
        <p:xfrm>
          <a:off x="935088" y="325708"/>
          <a:ext cx="16714533" cy="9066264"/>
        </p:xfrm>
        <a:graphic>
          <a:graphicData uri="http://schemas.openxmlformats.org/drawingml/2006/table">
            <a:tbl>
              <a:tblPr/>
              <a:tblGrid>
                <a:gridCol w="1671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05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 Development 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669">
                <a:tc>
                  <a:txBody>
                    <a:bodyPr/>
                    <a:lstStyle/>
                    <a:p>
                      <a:pPr marL="854075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ensure optimal faculty participation in the various seminars and symposia held at various levels.</a:t>
                      </a:r>
                    </a:p>
                    <a:p>
                      <a:pPr marL="854075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facilitate participation of faculties in the development initiatives undertaken by UGC , HEC  and KCG.</a:t>
                      </a:r>
                    </a:p>
                    <a:p>
                      <a:pPr marL="854075" marR="0" lvl="0" indent="-34290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encourage faculty for</a:t>
                      </a:r>
                      <a:r>
                        <a:rPr lang="en-US" sz="28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more Publications.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4075" marR="0" lvl="0" indent="-34290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minimum one paper must</a:t>
                      </a:r>
                      <a:r>
                        <a:rPr lang="en-US" sz="28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publish in Research Journal by each faculty during the year.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60425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encourage Department to organize a seminar/workshop/conference.</a:t>
                      </a:r>
                    </a:p>
                    <a:p>
                      <a:pPr marL="860425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motivate faculties to undertake Doctoral Research Work.</a:t>
                      </a:r>
                    </a:p>
                    <a:p>
                      <a:pPr marL="860425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encourage the faculties to present and publish their research</a:t>
                      </a:r>
                      <a:r>
                        <a:rPr lang="en-US" sz="28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work at 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en-US" sz="28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nternational Level.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10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02624"/>
              </p:ext>
            </p:extLst>
          </p:nvPr>
        </p:nvGraphicFramePr>
        <p:xfrm>
          <a:off x="135466" y="0"/>
          <a:ext cx="18228733" cy="9517380"/>
        </p:xfrm>
        <a:graphic>
          <a:graphicData uri="http://schemas.openxmlformats.org/drawingml/2006/table">
            <a:tbl>
              <a:tblPr/>
              <a:tblGrid>
                <a:gridCol w="1822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5142">
                <a:tc>
                  <a:txBody>
                    <a:bodyPr/>
                    <a:lstStyle>
                      <a:lvl1pPr marL="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27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Activity 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2238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orient and encourage students to join social outreach programs conducted by the NCC , NSS, Sports and College Cultural Committee. 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organize awareness programs like Yoga, Meditation etc. to develop all round personality and self- defense for the girl students.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organize various Social Commitment Drives such as Cleanliness, Tree Plantation, and Traffic Awareness etc.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provide career guidance to the students who are desirous of joining foreign universities.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organize classes/Lectures for the various competitive examinations like UPSC, GPSC,</a:t>
                      </a:r>
                      <a:r>
                        <a:rPr lang="en-US" sz="3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NET/SLET</a:t>
                      </a:r>
                      <a:r>
                        <a:rPr lang="en-US" sz="3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Guest</a:t>
                      </a:r>
                      <a:r>
                        <a:rPr lang="en-US" sz="32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Entry and benefits of Armed Forces.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Field visit to Companies like “Adani”, “Mudra” etc.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visit of various institutes.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Seven days spoken Sanskrit classes for the students. 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Mock parliament by the students of Political science.</a:t>
                      </a:r>
                    </a:p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on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Matrudevobhava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46756" y="952500"/>
            <a:ext cx="1814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15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2906949"/>
            <a:ext cx="14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	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49553" y="549166"/>
            <a:ext cx="148646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55818"/>
              </p:ext>
            </p:extLst>
          </p:nvPr>
        </p:nvGraphicFramePr>
        <p:xfrm>
          <a:off x="74137" y="549166"/>
          <a:ext cx="18139726" cy="8575784"/>
        </p:xfrm>
        <a:graphic>
          <a:graphicData uri="http://schemas.openxmlformats.org/drawingml/2006/table">
            <a:tbl>
              <a:tblPr/>
              <a:tblGrid>
                <a:gridCol w="18139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7524">
                <a:tc>
                  <a:txBody>
                    <a:bodyPr/>
                    <a:lstStyle>
                      <a:lvl1pPr marL="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27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 Development 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26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00" marR="0" lvl="0" indent="-5715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organize a Know Your Library Week for the First Year Students.</a:t>
                      </a:r>
                    </a:p>
                    <a:p>
                      <a:pPr marL="571500" marR="0" lvl="0" indent="-5715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4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encourage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students for reading and using E-sources.</a:t>
                      </a:r>
                    </a:p>
                    <a:p>
                      <a:pPr marL="571500" marR="0" lvl="0" indent="-5715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Expansion</a:t>
                      </a:r>
                      <a:r>
                        <a:rPr lang="en-US" sz="4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E-Resources in the college.</a:t>
                      </a:r>
                    </a:p>
                    <a:p>
                      <a:pPr marL="571500" marR="0" lvl="0" indent="-5715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publish in-house magazine.</a:t>
                      </a:r>
                    </a:p>
                    <a:p>
                      <a:pPr marL="571500" marR="0" lvl="0" indent="-5715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ensure maximum contribution from students in the college magazine “Anjali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marR="0" lvl="0" indent="-5715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Operationalization of ERP.</a:t>
                      </a:r>
                    </a:p>
                    <a:p>
                      <a:pPr marL="571500" marR="0" lvl="0" indent="-5715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Allocation</a:t>
                      </a:r>
                      <a:r>
                        <a:rPr lang="en-US" sz="4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more budget to purchase new Books/ Magazines/Periodicals.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37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2906949"/>
            <a:ext cx="14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	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69591"/>
              </p:ext>
            </p:extLst>
          </p:nvPr>
        </p:nvGraphicFramePr>
        <p:xfrm>
          <a:off x="158479" y="48080"/>
          <a:ext cx="18129521" cy="9199876"/>
        </p:xfrm>
        <a:graphic>
          <a:graphicData uri="http://schemas.openxmlformats.org/drawingml/2006/table">
            <a:tbl>
              <a:tblPr/>
              <a:tblGrid>
                <a:gridCol w="1812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2533">
                <a:tc>
                  <a:txBody>
                    <a:bodyPr/>
                    <a:lstStyle>
                      <a:lvl1pPr marL="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27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 Development 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343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00" marR="0" lvl="0" indent="-5715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Psychology lab proposes to organize a student centric workshop whereby they will prepare and present Wall Papers , PPTs , Slogans and Graffiti’s on Psychological themes.</a:t>
                      </a:r>
                    </a:p>
                    <a:p>
                      <a:pPr marL="571500" marR="0" lvl="0" indent="-5715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Department of Geography shall encourage students to prepare Topography Charts , Cartography and Maps on Soil Erosion , Deforestation , Salinity Ingress and Ecology.</a:t>
                      </a:r>
                    </a:p>
                    <a:p>
                      <a:pPr marL="571500" marR="0" lvl="0" indent="-5715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Department Of Geography will screen films and documents on different environmental themes. A study tour shall strengthen their learning experience.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19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2906949"/>
            <a:ext cx="14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	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86791"/>
              </p:ext>
            </p:extLst>
          </p:nvPr>
        </p:nvGraphicFramePr>
        <p:xfrm>
          <a:off x="376484" y="495300"/>
          <a:ext cx="17911516" cy="8610938"/>
        </p:xfrm>
        <a:graphic>
          <a:graphicData uri="http://schemas.openxmlformats.org/drawingml/2006/table">
            <a:tbl>
              <a:tblPr/>
              <a:tblGrid>
                <a:gridCol w="1791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9900">
                <a:tc>
                  <a:txBody>
                    <a:bodyPr/>
                    <a:lstStyle>
                      <a:lvl1pPr marL="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27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algn="l" defTabSz="13716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algn="l" defTabSz="1371600" rtl="0" eaLnBrk="0" fontAlgn="base" latinLnBrk="0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 kern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Development 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038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00" marR="0" lvl="0" indent="-5715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Department Of Computer Science will organize a training program with an emphasis on the utility of Google Apps and Maps, Open Sources Software , Android Technology , Cloud Computing, use of ERP software, Artificial Intelligence, Machine Learning</a:t>
                      </a:r>
                      <a:r>
                        <a:rPr lang="en-US" sz="3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Science.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42900"/>
            <a:ext cx="13716000" cy="1257300"/>
          </a:xfrm>
        </p:spPr>
        <p:txBody>
          <a:bodyPr/>
          <a:lstStyle/>
          <a:p>
            <a:pPr algn="ctr"/>
            <a:r>
              <a:rPr lang="en-US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Motto</a:t>
            </a:r>
          </a:p>
        </p:txBody>
      </p:sp>
      <p:sp>
        <p:nvSpPr>
          <p:cNvPr id="26627" name="Text Box 3"/>
          <p:cNvSpPr txBox="1">
            <a:spLocks noGrp="1" noChangeArrowheads="1"/>
          </p:cNvSpPr>
          <p:nvPr>
            <p:ph idx="1"/>
          </p:nvPr>
        </p:nvSpPr>
        <p:spPr>
          <a:xfrm>
            <a:off x="2286000" y="1965960"/>
            <a:ext cx="13716000" cy="1028700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VIDYAYAMRUTAMASHNUTE</a:t>
            </a:r>
          </a:p>
        </p:txBody>
      </p:sp>
      <p:pic>
        <p:nvPicPr>
          <p:cNvPr id="26628" name="Picture 4" descr="sarasvatim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b="6064"/>
          <a:stretch>
            <a:fillRect/>
          </a:stretch>
        </p:blipFill>
        <p:spPr bwMode="auto">
          <a:xfrm>
            <a:off x="7086600" y="3127276"/>
            <a:ext cx="3981450" cy="5138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0" y="8599884"/>
            <a:ext cx="1371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Knowledge is the Nectar of Life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0DB1934B-DA85-4802-96E6-DCC7FBB67834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81C10D3-0567-4DF0-A44C-F1F2EC136562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D12008-4AA9-4EFF-A95B-8E000C4BD443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2906949"/>
            <a:ext cx="14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	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49553" y="549166"/>
            <a:ext cx="148646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4928" y="1000862"/>
            <a:ext cx="9171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Five Priorities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552700"/>
            <a:ext cx="161624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Full-fledged preparations for inviting NAAC for the 3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Cycle of Accreditation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Improve/Maintain College Results /Performances.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encourage and facilitate staff and students for Participation, Presentation and Publication of  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Research Papers/Books.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Maintain/Improve discipline and standards of education in the college.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Introducing innovative practices to improve lecture delivery and making education 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more student-centric.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0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4343400" y="3438525"/>
            <a:ext cx="9601200" cy="3876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509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90000"/>
              </a:extrusionClr>
              <a:contourClr>
                <a:srgbClr val="990000"/>
              </a:contourClr>
            </a:sp3d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THANK YOU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286000" y="6629400"/>
            <a:ext cx="137160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1371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4800">
              <a:solidFill>
                <a:srgbClr val="FFFFFF"/>
              </a:solidFill>
              <a:latin typeface="CopprplGoth Bd BT"/>
            </a:endParaRPr>
          </a:p>
        </p:txBody>
      </p:sp>
    </p:spTree>
    <p:extLst>
      <p:ext uri="{BB962C8B-B14F-4D97-AF65-F5344CB8AC3E}">
        <p14:creationId xmlns:p14="http://schemas.microsoft.com/office/powerpoint/2010/main" val="29067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741D6F0F-E5FA-4B8B-BBEB-99CD693715D5}"/>
              </a:ext>
            </a:extLst>
          </p:cNvPr>
          <p:cNvGrpSpPr/>
          <p:nvPr/>
        </p:nvGrpSpPr>
        <p:grpSpPr>
          <a:xfrm>
            <a:off x="866454" y="1360267"/>
            <a:ext cx="480018" cy="8229600"/>
            <a:chOff x="315379" y="0"/>
            <a:chExt cx="640024" cy="10972800"/>
          </a:xfrm>
        </p:grpSpPr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884A3F81-11BF-4B37-BCAE-E24F76DFB6E3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C360F0D-3D19-435C-8E42-131663026CEA}"/>
                </a:ext>
              </a:extLst>
            </p:cNvPr>
            <p:cNvSpPr txBox="1"/>
            <p:nvPr/>
          </p:nvSpPr>
          <p:spPr>
            <a:xfrm rot="16200000">
              <a:off x="-4603261" y="5668732"/>
              <a:ext cx="10184211" cy="34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4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28800" y="1599670"/>
            <a:ext cx="1600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623720" y="467259"/>
            <a:ext cx="389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4114" y="1576137"/>
            <a:ext cx="15995541" cy="778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 the oldest and prestigious Arts Colleges of Gujarat established in 1937.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Strictly merit based admissions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Well-equipped automated library  with 6 computers to access e-resources.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enabled Internet Connectivity in the campus.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active Placement Cell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Arts Institute under Gujarat University imparting education in both the mediums, English and Gujarati.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Hostel facilities for girls (intake – 62)) along with the mess facilities.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and secure campus.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 upliftment  through daily morning prayers.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success rate in the University examinations.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Vibrant NSS, NCC, Cultural and Sports units.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active CWDC ( Collegiate Women’s Development Committee).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Institute affiliated with Gujarat University which admits foreign students.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biggest study centres of  IGNOU (Indira Gandhi National Open University).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741D6F0F-E5FA-4B8B-BBEB-99CD693715D5}"/>
              </a:ext>
            </a:extLst>
          </p:cNvPr>
          <p:cNvGrpSpPr/>
          <p:nvPr/>
        </p:nvGrpSpPr>
        <p:grpSpPr>
          <a:xfrm>
            <a:off x="866454" y="1360267"/>
            <a:ext cx="480018" cy="8229600"/>
            <a:chOff x="315379" y="0"/>
            <a:chExt cx="640024" cy="10972800"/>
          </a:xfrm>
        </p:grpSpPr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884A3F81-11BF-4B37-BCAE-E24F76DFB6E3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C360F0D-3D19-435C-8E42-131663026CEA}"/>
                </a:ext>
              </a:extLst>
            </p:cNvPr>
            <p:cNvSpPr txBox="1"/>
            <p:nvPr/>
          </p:nvSpPr>
          <p:spPr>
            <a:xfrm rot="16200000">
              <a:off x="-4603261" y="5668732"/>
              <a:ext cx="10184211" cy="34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4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28800" y="1599670"/>
            <a:ext cx="1600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452062" y="503244"/>
            <a:ext cx="12801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 Courses Offered (Existing)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82951"/>
              </p:ext>
            </p:extLst>
          </p:nvPr>
        </p:nvGraphicFramePr>
        <p:xfrm>
          <a:off x="2452062" y="1670418"/>
          <a:ext cx="12940338" cy="63534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1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2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9711">
                <a:tc>
                  <a:txBody>
                    <a:bodyPr/>
                    <a:lstStyle/>
                    <a:p>
                      <a:pPr marL="131445" marR="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790" marR="0" algn="ctr">
                        <a:lnSpc>
                          <a:spcPct val="107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marR="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6055" marR="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</a:p>
                    <a:p>
                      <a:pPr marL="274320" marR="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(Ph.D.)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69">
                <a:tc rowSpan="10">
                  <a:txBody>
                    <a:bodyPr/>
                    <a:lstStyle/>
                    <a:p>
                      <a:pPr marL="13144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Arts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Hindi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Sanskrit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Science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8364164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Computer offered as an Elective subjects at UG Level.</a:t>
            </a:r>
          </a:p>
        </p:txBody>
      </p:sp>
    </p:spTree>
    <p:extLst>
      <p:ext uri="{BB962C8B-B14F-4D97-AF65-F5344CB8AC3E}">
        <p14:creationId xmlns:p14="http://schemas.microsoft.com/office/powerpoint/2010/main" val="56046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741D6F0F-E5FA-4B8B-BBEB-99CD693715D5}"/>
              </a:ext>
            </a:extLst>
          </p:cNvPr>
          <p:cNvGrpSpPr/>
          <p:nvPr/>
        </p:nvGrpSpPr>
        <p:grpSpPr>
          <a:xfrm>
            <a:off x="866454" y="1360267"/>
            <a:ext cx="480018" cy="8229600"/>
            <a:chOff x="315379" y="0"/>
            <a:chExt cx="640024" cy="10972800"/>
          </a:xfrm>
        </p:grpSpPr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884A3F81-11BF-4B37-BCAE-E24F76DFB6E3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C360F0D-3D19-435C-8E42-131663026CEA}"/>
                </a:ext>
              </a:extLst>
            </p:cNvPr>
            <p:cNvSpPr txBox="1"/>
            <p:nvPr/>
          </p:nvSpPr>
          <p:spPr>
            <a:xfrm rot="16200000">
              <a:off x="-4603261" y="5668732"/>
              <a:ext cx="10184211" cy="34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4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52800" y="168274"/>
            <a:ext cx="1226820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Staff Provision and Positions </a:t>
            </a:r>
            <a:r>
              <a:rPr lang="en-US" sz="4400" dirty="0">
                <a:solidFill>
                  <a:schemeClr val="tx1"/>
                </a:solidFill>
              </a:rPr>
              <a:t>(</a:t>
            </a:r>
            <a:r>
              <a:rPr lang="en-US" sz="3000" dirty="0">
                <a:solidFill>
                  <a:schemeClr val="tx1"/>
                </a:solidFill>
              </a:rPr>
              <a:t>Data as per 2023-24 year)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195309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Staff</a:t>
            </a:r>
          </a:p>
          <a:p>
            <a:pPr algn="ctr"/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61872"/>
              </p:ext>
            </p:extLst>
          </p:nvPr>
        </p:nvGraphicFramePr>
        <p:xfrm>
          <a:off x="2286000" y="2251983"/>
          <a:ext cx="13715999" cy="27318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1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563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Staff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1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Sanctioned Positions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Filled by Govt.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Filled by 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Ph.D.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Ongoing Ph.D.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M.Phil.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1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Faculties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35454" y="5932096"/>
            <a:ext cx="5232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– Teaching/Ad-hoc Staff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7183"/>
              </p:ext>
            </p:extLst>
          </p:nvPr>
        </p:nvGraphicFramePr>
        <p:xfrm>
          <a:off x="2314574" y="7048500"/>
          <a:ext cx="13687425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– Teaching/Ad-hoc Staff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Sanctioned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Filled by Govt.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Filled by 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50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AE9C9742-7951-42C2-B75B-0F56824F9662}"/>
              </a:ext>
            </a:extLst>
          </p:cNvPr>
          <p:cNvGrpSpPr/>
          <p:nvPr/>
        </p:nvGrpSpPr>
        <p:grpSpPr>
          <a:xfrm>
            <a:off x="346639" y="1360267"/>
            <a:ext cx="687437" cy="3478433"/>
            <a:chOff x="164082" y="0"/>
            <a:chExt cx="791321" cy="10972800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F4118A32-D108-4EAD-9A1B-16141D5C8EBD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932B5C7C-E643-4FE9-8060-32C9BD111BA5}"/>
                </a:ext>
              </a:extLst>
            </p:cNvPr>
            <p:cNvSpPr txBox="1"/>
            <p:nvPr/>
          </p:nvSpPr>
          <p:spPr>
            <a:xfrm rot="16200000">
              <a:off x="-4603260" y="5517439"/>
              <a:ext cx="10184210" cy="649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8893" y="259259"/>
            <a:ext cx="152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Wise Faculty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76296"/>
              </p:ext>
            </p:extLst>
          </p:nvPr>
        </p:nvGraphicFramePr>
        <p:xfrm>
          <a:off x="1447800" y="1181100"/>
          <a:ext cx="15240000" cy="7994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SANCTIONED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PROVIDED BY AES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(VISITING)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FULL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43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FULL TIME+ 1 PART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 FULL TIME+ 1 PART TIME)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SCIENCE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FULL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FULL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FULL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FULL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FULL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FULL TIME+ 1 PART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PART TIME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HINDI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FULL TIME+1 PART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FULL TIME+1 PART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SANSKRIT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FULL TIME +1 PART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443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SCIENCE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FULL TIME+ 2 PROGRAMMERS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FULL TIME+ 1</a:t>
                      </a:r>
                      <a:r>
                        <a:rPr lang="en-IN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PART TIME + 1 PROGRAMMER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26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741D6F0F-E5FA-4B8B-BBEB-99CD693715D5}"/>
              </a:ext>
            </a:extLst>
          </p:cNvPr>
          <p:cNvGrpSpPr/>
          <p:nvPr/>
        </p:nvGrpSpPr>
        <p:grpSpPr>
          <a:xfrm>
            <a:off x="866454" y="1360267"/>
            <a:ext cx="480018" cy="8229600"/>
            <a:chOff x="315379" y="0"/>
            <a:chExt cx="640024" cy="10972800"/>
          </a:xfrm>
        </p:grpSpPr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884A3F81-11BF-4B37-BCAE-E24F76DFB6E3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C360F0D-3D19-435C-8E42-131663026CEA}"/>
                </a:ext>
              </a:extLst>
            </p:cNvPr>
            <p:cNvSpPr txBox="1"/>
            <p:nvPr/>
          </p:nvSpPr>
          <p:spPr>
            <a:xfrm rot="16200000">
              <a:off x="-4603261" y="5668732"/>
              <a:ext cx="10184211" cy="34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4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28800" y="1599670"/>
            <a:ext cx="1600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 algn="ctr"/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733800" y="73413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 Workload for UG (Department wise)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19449"/>
              </p:ext>
            </p:extLst>
          </p:nvPr>
        </p:nvGraphicFramePr>
        <p:xfrm>
          <a:off x="1828801" y="779315"/>
          <a:ext cx="15592746" cy="83966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7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5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3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907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 No.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Dept.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Papers in UG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 + 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Papers in PG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 Work Load  of Lectures Per Week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Faculties (Regular)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Faculties (Visiting)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Workload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1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marR="0" lvl="0" indent="-2032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203200" indent="-20320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203200" marR="0" lvl="0" indent="-2032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13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Hindi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+ 6 (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Fou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+ Soft.)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+ 1(PT)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13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Gujarati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13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Sanskrit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42+2(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Fou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+ Soft.)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6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689100" algn="l"/>
                        </a:tabLst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Science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+ 4 (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+ Soft.)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8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+ 2 (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Fou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.+Soft.)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+18 (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Practicals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(Programmers)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Education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8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741D6F0F-E5FA-4B8B-BBEB-99CD693715D5}"/>
              </a:ext>
            </a:extLst>
          </p:cNvPr>
          <p:cNvGrpSpPr/>
          <p:nvPr/>
        </p:nvGrpSpPr>
        <p:grpSpPr>
          <a:xfrm>
            <a:off x="866454" y="1360267"/>
            <a:ext cx="480018" cy="8229600"/>
            <a:chOff x="315379" y="0"/>
            <a:chExt cx="640024" cy="10972800"/>
          </a:xfrm>
        </p:grpSpPr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884A3F81-11BF-4B37-BCAE-E24F76DFB6E3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C360F0D-3D19-435C-8E42-131663026CEA}"/>
                </a:ext>
              </a:extLst>
            </p:cNvPr>
            <p:cNvSpPr txBox="1"/>
            <p:nvPr/>
          </p:nvSpPr>
          <p:spPr>
            <a:xfrm rot="16200000">
              <a:off x="-4603261" y="5668732"/>
              <a:ext cx="10184211" cy="34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4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81200" y="1277715"/>
            <a:ext cx="14431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Sanctioned Intake &amp; Admitted Students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32691"/>
              </p:ext>
            </p:extLst>
          </p:nvPr>
        </p:nvGraphicFramePr>
        <p:xfrm>
          <a:off x="1999129" y="3055268"/>
          <a:ext cx="14431345" cy="4325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5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ACADEMIC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SANCTIONED INTAKE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ADMITTED</a:t>
                      </a:r>
                      <a:r>
                        <a:rPr lang="en-US" sz="3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STUDENTS</a:t>
                      </a:r>
                      <a:endParaRPr lang="en-IN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5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EM + 240 GM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 EM + 224 GM = 465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19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6213FF86-5E06-4A56-AE26-C889C4D7F089}"/>
              </a:ext>
            </a:extLst>
          </p:cNvPr>
          <p:cNvGrpSpPr/>
          <p:nvPr/>
        </p:nvGrpSpPr>
        <p:grpSpPr>
          <a:xfrm>
            <a:off x="714425" y="1360267"/>
            <a:ext cx="632047" cy="8229600"/>
            <a:chOff x="112674" y="0"/>
            <a:chExt cx="842729" cy="10972800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13FF29C5-3339-40AA-AA48-FF28C18D38B8}"/>
                </a:ext>
              </a:extLst>
            </p:cNvPr>
            <p:cNvSpPr/>
            <p:nvPr/>
          </p:nvSpPr>
          <p:spPr>
            <a:xfrm>
              <a:off x="917303" y="0"/>
              <a:ext cx="38100" cy="109728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05442A88-C544-4D40-A87E-1645392BD744}"/>
                </a:ext>
              </a:extLst>
            </p:cNvPr>
            <p:cNvSpPr txBox="1"/>
            <p:nvPr/>
          </p:nvSpPr>
          <p:spPr>
            <a:xfrm rot="16200000">
              <a:off x="-4603261" y="5466028"/>
              <a:ext cx="10184211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endParaRPr lang="en-US" sz="1600" spc="37" dirty="0">
                <a:solidFill>
                  <a:srgbClr val="1A1B18"/>
                </a:solidFill>
                <a:latin typeface="Overpass Light Bold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92471" y="390972"/>
            <a:ext cx="14255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Wise Student Strength 2023-24 (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FY.BA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29459"/>
              </p:ext>
            </p:extLst>
          </p:nvPr>
        </p:nvGraphicFramePr>
        <p:xfrm>
          <a:off x="1871192" y="1667407"/>
          <a:ext cx="14670680" cy="6822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MEDIUM</a:t>
                      </a:r>
                      <a:endParaRPr lang="en-I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GUJARATI MEDIUM</a:t>
                      </a:r>
                      <a:endParaRPr lang="en-I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HINDI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SANSKRIT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SCIENCE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METHODS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963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2065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1_laser">
  <a:themeElements>
    <a:clrScheme name="las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s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as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2126</Words>
  <Application>Microsoft Office PowerPoint</Application>
  <PresentationFormat>Custom</PresentationFormat>
  <Paragraphs>536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Algerian</vt:lpstr>
      <vt:lpstr>Times New Roman</vt:lpstr>
      <vt:lpstr>Calibri</vt:lpstr>
      <vt:lpstr>Overpass Light Bold</vt:lpstr>
      <vt:lpstr>Impact</vt:lpstr>
      <vt:lpstr>Rockwell</vt:lpstr>
      <vt:lpstr>CopprplGoth Bd BT</vt:lpstr>
      <vt:lpstr>Calibri Light</vt:lpstr>
      <vt:lpstr>Arial</vt:lpstr>
      <vt:lpstr>Helvetica</vt:lpstr>
      <vt:lpstr>Retrospect</vt:lpstr>
      <vt:lpstr>1_laser</vt:lpstr>
      <vt:lpstr>PowerPoint Presentation</vt:lpstr>
      <vt:lpstr>Our Motto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Muted White Black and Beige Minimalist Elegant Company Meeting Presentation</dc:title>
  <dc:creator>Sofiya Shahiwala</dc:creator>
  <cp:lastModifiedBy>Jenny Rathod</cp:lastModifiedBy>
  <cp:revision>333</cp:revision>
  <cp:lastPrinted>2022-07-20T07:39:39Z</cp:lastPrinted>
  <dcterms:created xsi:type="dcterms:W3CDTF">2006-08-16T00:00:00Z</dcterms:created>
  <dcterms:modified xsi:type="dcterms:W3CDTF">2025-04-19T05:39:46Z</dcterms:modified>
  <dc:identifier>DAEvPlGZsYo</dc:identifier>
</cp:coreProperties>
</file>